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3F3F3"/>
              </a:buClr>
              <a:buSzPct val="100000"/>
            </a:pPr>
            <a:r>
              <a:rPr lang="en" sz="2400">
                <a:solidFill>
                  <a:srgbClr val="F3F3F3"/>
                </a:solidFill>
              </a:rPr>
              <a:t>Think about Hester. Which group does she represent? What symbols are associated with her?</a:t>
            </a:r>
          </a:p>
          <a:p>
            <a:pPr indent="-381000" lvl="0" marL="457200" rtl="0">
              <a:spcBef>
                <a:spcPts val="0"/>
              </a:spcBef>
              <a:buClr>
                <a:srgbClr val="F3F3F3"/>
              </a:buClr>
              <a:buSzPct val="100000"/>
            </a:pPr>
            <a:r>
              <a:rPr lang="en" sz="2400">
                <a:solidFill>
                  <a:srgbClr val="F3F3F3"/>
                </a:solidFill>
              </a:rPr>
              <a:t>How is Pearl developing? What group would you place her in?</a:t>
            </a:r>
          </a:p>
          <a:p>
            <a:pPr indent="-381000" lvl="0" marL="457200">
              <a:spcBef>
                <a:spcPts val="0"/>
              </a:spcBef>
              <a:buClr>
                <a:srgbClr val="F3F3F3"/>
              </a:buClr>
              <a:buSzPct val="100000"/>
            </a:pPr>
            <a:r>
              <a:rPr lang="en" sz="2400">
                <a:solidFill>
                  <a:srgbClr val="F3F3F3"/>
                </a:solidFill>
              </a:rPr>
              <a:t>Evaluate the public vs private persona of each character. How is this motif developing? Find quotes to support!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/>
              <a:t>TSL</a:t>
            </a:r>
            <a:r>
              <a:rPr lang="en"/>
              <a:t> 9-10</a:t>
            </a:r>
          </a:p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Ch. 9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What do the people believe brought Chillingworth to Boston?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Why does Dimmesdale not want any medical care?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How does Dimmesdale respond to watching Chillingworth work?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Some of the town have a different view of Chillingworth: they “could justify its prejudice against Roger Chillingworth by no fact or argument worthy of serious refutation” (105- brown book; 117-my book). What does this mean, and what is revealed?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How has Chillingworth physically changed since his arrival?</a:t>
            </a:r>
          </a:p>
          <a:p>
            <a:pPr indent="-228600" lvl="0" marL="45720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At the end of the chapter, the people’s view of what is happening to Dimmesdale is revealed. What do they think is happening to him?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Ch. 10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rgbClr val="F3F3F3"/>
              </a:buClr>
              <a:buSzPct val="100000"/>
            </a:pPr>
            <a:r>
              <a:rPr lang="en" sz="2000">
                <a:solidFill>
                  <a:srgbClr val="F3F3F3"/>
                </a:solidFill>
              </a:rPr>
              <a:t>What is Dimmesdale completely unaware of the start of this chapter?</a:t>
            </a:r>
          </a:p>
          <a:p>
            <a:pPr indent="-355600" lvl="0" marL="457200" rtl="0">
              <a:spcBef>
                <a:spcPts val="0"/>
              </a:spcBef>
              <a:buClr>
                <a:srgbClr val="F3F3F3"/>
              </a:buClr>
              <a:buSzPct val="100000"/>
            </a:pPr>
            <a:r>
              <a:rPr lang="en" sz="2000">
                <a:solidFill>
                  <a:srgbClr val="F3F3F3"/>
                </a:solidFill>
              </a:rPr>
              <a:t>Dimmesdale and Chillingworth have a conversation about revealing sins/secrets. What is each man’s stance and why? (Brown book- 108-110/My book 122-23)</a:t>
            </a:r>
          </a:p>
          <a:p>
            <a:pPr indent="-355600" lvl="0" marL="457200" rtl="0">
              <a:spcBef>
                <a:spcPts val="0"/>
              </a:spcBef>
              <a:buClr>
                <a:srgbClr val="F3F3F3"/>
              </a:buClr>
              <a:buSzPct val="100000"/>
            </a:pPr>
            <a:r>
              <a:rPr lang="en" sz="2000">
                <a:solidFill>
                  <a:srgbClr val="F3F3F3"/>
                </a:solidFill>
              </a:rPr>
              <a:t>The men see Hester and Pearl. What do they observe Pearl doing?</a:t>
            </a:r>
          </a:p>
          <a:p>
            <a:pPr indent="-355600" lvl="0" marL="457200" rtl="0">
              <a:spcBef>
                <a:spcPts val="0"/>
              </a:spcBef>
              <a:buClr>
                <a:srgbClr val="F3F3F3"/>
              </a:buClr>
              <a:buSzPct val="100000"/>
            </a:pPr>
            <a:r>
              <a:rPr lang="en" sz="2000">
                <a:solidFill>
                  <a:srgbClr val="F3F3F3"/>
                </a:solidFill>
              </a:rPr>
              <a:t>What is Pearl representative of based on these descriptions?</a:t>
            </a:r>
          </a:p>
          <a:p>
            <a:pPr indent="-330200" lvl="1" marL="914400" rtl="0">
              <a:spcBef>
                <a:spcPts val="0"/>
              </a:spcBef>
              <a:buClr>
                <a:srgbClr val="F3F3F3"/>
              </a:buClr>
              <a:buSzPct val="100000"/>
            </a:pPr>
            <a:r>
              <a:rPr lang="en" sz="1600">
                <a:solidFill>
                  <a:srgbClr val="F3F3F3"/>
                </a:solidFill>
              </a:rPr>
              <a:t>Hint: “...like a creature of a bygone and buried generation</a:t>
            </a:r>
            <a:r>
              <a:rPr lang="en" sz="1600">
                <a:solidFill>
                  <a:srgbClr val="F3F3F3"/>
                </a:solidFill>
              </a:rPr>
              <a:t>...</a:t>
            </a:r>
            <a:r>
              <a:rPr lang="en" sz="1600">
                <a:solidFill>
                  <a:srgbClr val="F3F3F3"/>
                </a:solidFill>
              </a:rPr>
              <a:t>”</a:t>
            </a:r>
          </a:p>
          <a:p>
            <a:pPr indent="-355600" lvl="0" marL="457200" rtl="0">
              <a:spcBef>
                <a:spcPts val="0"/>
              </a:spcBef>
              <a:buClr>
                <a:srgbClr val="F3F3F3"/>
              </a:buClr>
              <a:buSzPct val="100000"/>
            </a:pPr>
            <a:r>
              <a:rPr lang="en" sz="2000">
                <a:solidFill>
                  <a:srgbClr val="F3F3F3"/>
                </a:solidFill>
              </a:rPr>
              <a:t>Dimmesdale says his affliction stems from what?</a:t>
            </a:r>
          </a:p>
          <a:p>
            <a:pPr indent="-355600" lvl="0" marL="457200">
              <a:spcBef>
                <a:spcPts val="0"/>
              </a:spcBef>
              <a:buClr>
                <a:srgbClr val="F3F3F3"/>
              </a:buClr>
              <a:buSzPct val="100000"/>
            </a:pPr>
            <a:r>
              <a:rPr lang="en" sz="2000">
                <a:solidFill>
                  <a:srgbClr val="F3F3F3"/>
                </a:solidFill>
              </a:rPr>
              <a:t>What does Chillingworth see at the end of the chapter?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